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5"/>
  </p:notesMasterIdLst>
  <p:handoutMasterIdLst>
    <p:handoutMasterId r:id="rId36"/>
  </p:handoutMasterIdLst>
  <p:sldIdLst>
    <p:sldId id="603" r:id="rId6"/>
    <p:sldId id="2529" r:id="rId7"/>
    <p:sldId id="2462" r:id="rId8"/>
    <p:sldId id="2526" r:id="rId9"/>
    <p:sldId id="2530" r:id="rId10"/>
    <p:sldId id="2531" r:id="rId11"/>
    <p:sldId id="2527" r:id="rId12"/>
    <p:sldId id="2567" r:id="rId13"/>
    <p:sldId id="2607" r:id="rId14"/>
    <p:sldId id="2568" r:id="rId15"/>
    <p:sldId id="2580" r:id="rId16"/>
    <p:sldId id="2608" r:id="rId17"/>
    <p:sldId id="2581" r:id="rId18"/>
    <p:sldId id="2582" r:id="rId19"/>
    <p:sldId id="2609" r:id="rId20"/>
    <p:sldId id="2583" r:id="rId21"/>
    <p:sldId id="2584" r:id="rId22"/>
    <p:sldId id="2586" r:id="rId23"/>
    <p:sldId id="2585" r:id="rId24"/>
    <p:sldId id="2587" r:id="rId25"/>
    <p:sldId id="2588" r:id="rId26"/>
    <p:sldId id="2589" r:id="rId27"/>
    <p:sldId id="2590" r:id="rId28"/>
    <p:sldId id="2591" r:id="rId29"/>
    <p:sldId id="2525" r:id="rId30"/>
    <p:sldId id="2524" r:id="rId31"/>
    <p:sldId id="2606" r:id="rId32"/>
    <p:sldId id="582" r:id="rId33"/>
    <p:sldId id="2419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221815"/>
    <a:srgbClr val="595757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5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36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01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64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29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74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43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s.ac.cn/archives/10091" TargetMode="External"/><Relationship Id="rId3" Type="http://schemas.openxmlformats.org/officeDocument/2006/relationships/hyperlink" Target="https://shangzhih.github.io/jian-shu-attentionji-zhi.html" TargetMode="External"/><Relationship Id="rId7" Type="http://schemas.openxmlformats.org/officeDocument/2006/relationships/hyperlink" Target="http://www.myhz0606.com/article/kv-cache" TargetMode="External"/><Relationship Id="rId2" Type="http://schemas.openxmlformats.org/officeDocument/2006/relationships/hyperlink" Target="https://erdem.pl/2021/05/understanding-positional-encoding-in-transform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n.club/?p=2729" TargetMode="External"/><Relationship Id="rId5" Type="http://schemas.openxmlformats.org/officeDocument/2006/relationships/hyperlink" Target="https://uvadlc-notebooks.readthedocs.io/en/latest/tutorial_notebooks/tutorial6/Transformers_and_MHAttention.html" TargetMode="External"/><Relationship Id="rId4" Type="http://schemas.openxmlformats.org/officeDocument/2006/relationships/hyperlink" Target="https://sebastianraschka.com/blog/2023/self-attention-from-scratch.html" TargetMode="External"/><Relationship Id="rId9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Attention</a:t>
            </a: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变种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全解析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2305F7-9A56-1585-132B-4765002D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MQA</a:t>
            </a:r>
            <a:r>
              <a:rPr lang="zh-CN" altLang="en-US" dirty="0"/>
              <a:t>：</a:t>
            </a:r>
            <a:r>
              <a:rPr lang="en" altLang="zh-CN" dirty="0"/>
              <a:t>Multi-Query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E03505D-CB57-E355-9AE1-F2F0FEDC1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 年 </a:t>
            </a:r>
            <a:r>
              <a:rPr lang="en-US" altLang="zh-CN" dirty="0"/>
              <a:t>Google</a:t>
            </a:r>
            <a:r>
              <a:rPr lang="zh-CN" altLang="en-US" dirty="0"/>
              <a:t> 论文</a:t>
            </a:r>
            <a:r>
              <a:rPr lang="en-US" altLang="zh-CN" dirty="0"/>
              <a:t>《</a:t>
            </a:r>
            <a:r>
              <a:rPr lang="en" altLang="zh-CN" dirty="0"/>
              <a:t>Fast Transformer Decoding: One Write-Head is All You Need》, </a:t>
            </a:r>
            <a:r>
              <a:rPr lang="zh-CN" altLang="en-US" dirty="0"/>
              <a:t>每个 </a:t>
            </a:r>
            <a:r>
              <a:rPr lang="en" altLang="zh-CN" dirty="0"/>
              <a:t>head</a:t>
            </a:r>
            <a:r>
              <a:rPr lang="zh-CN" altLang="en-US" dirty="0"/>
              <a:t> 计算 </a:t>
            </a:r>
            <a:r>
              <a:rPr lang="en" altLang="zh-CN" dirty="0"/>
              <a:t>attention</a:t>
            </a:r>
            <a:r>
              <a:rPr lang="zh-CN" altLang="en-US" dirty="0"/>
              <a:t> 时，每个 </a:t>
            </a:r>
            <a:r>
              <a:rPr lang="en" altLang="zh-CN" dirty="0"/>
              <a:t>head</a:t>
            </a:r>
            <a:r>
              <a:rPr lang="zh-CN" altLang="en-US" dirty="0"/>
              <a:t> 的 </a:t>
            </a:r>
            <a:r>
              <a:rPr lang="en" altLang="zh-CN" dirty="0"/>
              <a:t>K</a:t>
            </a:r>
            <a:r>
              <a:rPr lang="zh-CN" altLang="en" dirty="0"/>
              <a:t>、</a:t>
            </a:r>
            <a:r>
              <a:rPr lang="en" altLang="zh-CN" dirty="0"/>
              <a:t>V</a:t>
            </a:r>
            <a:r>
              <a:rPr lang="zh-CN" altLang="en-US" dirty="0"/>
              <a:t> 都共享，只有 </a:t>
            </a:r>
            <a:r>
              <a:rPr lang="en" altLang="zh-CN" dirty="0"/>
              <a:t>Q</a:t>
            </a:r>
            <a:r>
              <a:rPr lang="zh-CN" altLang="en-US" dirty="0"/>
              <a:t> 在不同 </a:t>
            </a:r>
            <a:r>
              <a:rPr lang="en" altLang="zh-CN" dirty="0"/>
              <a:t>head</a:t>
            </a:r>
            <a:r>
              <a:rPr lang="zh-CN" altLang="en-US" dirty="0"/>
              <a:t> 是不同。</a:t>
            </a:r>
          </a:p>
        </p:txBody>
      </p:sp>
      <p:pic>
        <p:nvPicPr>
          <p:cNvPr id="10" name="Picture 2" descr="Attention Variations — MQA vs GQA vs MHA vs MLA | by VerticalServe Blogs |  Medium">
            <a:extLst>
              <a:ext uri="{FF2B5EF4-FFF2-40B4-BE49-F238E27FC236}">
                <a16:creationId xmlns:a16="http://schemas.microsoft.com/office/drawing/2014/main" id="{AB17048C-A20E-DB8A-C101-685D50D66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7" r="72340" b="13976"/>
          <a:stretch/>
        </p:blipFill>
        <p:spPr bwMode="auto">
          <a:xfrm>
            <a:off x="8615746" y="2830758"/>
            <a:ext cx="2454248" cy="328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AAD272-659F-CB55-BCF9-AD16BDA8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6" y="2830758"/>
            <a:ext cx="5549900" cy="1549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CDC568-B58B-5790-A587-36120921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834724"/>
            <a:ext cx="6973860" cy="12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2305F7-9A56-1585-132B-4765002D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MQA</a:t>
            </a:r>
            <a:r>
              <a:rPr lang="zh-CN" altLang="en-US" dirty="0"/>
              <a:t>：</a:t>
            </a:r>
            <a:r>
              <a:rPr lang="en" altLang="zh-CN" dirty="0"/>
              <a:t>Multi-Query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E03505D-CB57-E355-9AE1-F2F0FEDC1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KV Cache</a:t>
            </a:r>
            <a:r>
              <a:rPr lang="zh-CN" altLang="en-US" dirty="0"/>
              <a:t> 只用缓存一个 </a:t>
            </a:r>
            <a:r>
              <a:rPr lang="en" altLang="zh-CN" dirty="0"/>
              <a:t>head</a:t>
            </a:r>
            <a:r>
              <a:rPr lang="zh-CN" altLang="en-US" dirty="0"/>
              <a:t> 的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V</a:t>
            </a:r>
            <a:r>
              <a:rPr lang="zh-CN" altLang="en" dirty="0"/>
              <a:t>，</a:t>
            </a:r>
            <a:r>
              <a:rPr lang="zh-CN" altLang="en-US" dirty="0"/>
              <a:t>降低为 </a:t>
            </a:r>
            <a:r>
              <a:rPr lang="en" altLang="zh-CN" dirty="0"/>
              <a:t>MHA</a:t>
            </a:r>
            <a:r>
              <a:rPr lang="zh-CN" altLang="en-US" dirty="0"/>
              <a:t> 的 </a:t>
            </a:r>
            <a:r>
              <a:rPr lang="en" altLang="zh-CN" dirty="0"/>
              <a:t>KV Cache</a:t>
            </a:r>
            <a:r>
              <a:rPr lang="zh-CN" altLang="en-US" dirty="0"/>
              <a:t> 大小 </a:t>
            </a:r>
            <a:r>
              <a:rPr lang="en-US" altLang="zh-CN" dirty="0"/>
              <a:t>1/</a:t>
            </a:r>
            <a:r>
              <a:rPr lang="en" altLang="zh-CN" dirty="0"/>
              <a:t>h</a:t>
            </a:r>
            <a:r>
              <a:rPr lang="zh-CN" altLang="en" dirty="0"/>
              <a:t>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优点：</a:t>
            </a:r>
          </a:p>
          <a:p>
            <a:pPr lvl="1"/>
            <a:r>
              <a:rPr lang="zh-CN" altLang="en-US" dirty="0"/>
              <a:t>节省显存，</a:t>
            </a:r>
            <a:r>
              <a:rPr lang="en" altLang="zh-CN" dirty="0"/>
              <a:t>KV Cache</a:t>
            </a:r>
            <a:r>
              <a:rPr lang="zh-CN" altLang="en-US" dirty="0"/>
              <a:t> 降低为原始的 </a:t>
            </a:r>
            <a:r>
              <a:rPr lang="en-US" altLang="zh-CN" dirty="0"/>
              <a:t>1/</a:t>
            </a:r>
            <a:r>
              <a:rPr lang="en" altLang="zh-CN" dirty="0"/>
              <a:t>h</a:t>
            </a:r>
            <a:r>
              <a:rPr lang="zh-CN" altLang="en-US" dirty="0"/>
              <a:t>，减少计算和通信开销，提升推理速度。</a:t>
            </a:r>
          </a:p>
          <a:p>
            <a:r>
              <a:rPr lang="zh-CN" altLang="en-US" b="1" dirty="0"/>
              <a:t>缺点：</a:t>
            </a:r>
          </a:p>
          <a:p>
            <a:pPr lvl="1"/>
            <a:r>
              <a:rPr lang="zh-CN" altLang="en-US" dirty="0"/>
              <a:t>性能下降：</a:t>
            </a:r>
            <a:r>
              <a:rPr lang="en" altLang="zh-CN" dirty="0"/>
              <a:t>KV Cache</a:t>
            </a:r>
            <a:r>
              <a:rPr lang="zh-CN" altLang="en-US" dirty="0"/>
              <a:t> 压缩过于严重，影响模型训练稳定性和模型效果。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58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GQA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586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A0B305-6197-24EA-DDD1-029DBB46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GQA</a:t>
            </a:r>
            <a:r>
              <a:rPr lang="zh-CN" altLang="en-US" dirty="0"/>
              <a:t>：</a:t>
            </a:r>
            <a:r>
              <a:rPr lang="en" altLang="zh-CN" dirty="0"/>
              <a:t>Group-Query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D71E31-1C85-98E6-B143-0DF19AD8B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2023《</a:t>
            </a:r>
            <a:r>
              <a:rPr lang="en" altLang="zh-CN" dirty="0"/>
              <a:t>GQA: Training Generalized Multi-Query Transformer Models from Multi-Head Checkpoints》</a:t>
            </a:r>
            <a:r>
              <a:rPr lang="zh-CN" altLang="en" dirty="0"/>
              <a:t>。</a:t>
            </a:r>
            <a:r>
              <a:rPr lang="zh-CN" altLang="en-US" dirty="0"/>
              <a:t>解决 </a:t>
            </a:r>
            <a:r>
              <a:rPr lang="en" altLang="zh-CN" dirty="0"/>
              <a:t>MQA KV Cache</a:t>
            </a:r>
            <a:r>
              <a:rPr lang="zh-CN" altLang="en-US" dirty="0"/>
              <a:t> 过度压缩，将 </a:t>
            </a:r>
            <a:r>
              <a:rPr lang="en" altLang="zh-CN" dirty="0"/>
              <a:t>KV</a:t>
            </a:r>
            <a:r>
              <a:rPr lang="zh-CN" altLang="en-US" dirty="0"/>
              <a:t> </a:t>
            </a:r>
            <a:r>
              <a:rPr lang="en" altLang="zh-CN" dirty="0"/>
              <a:t>Head</a:t>
            </a:r>
            <a:r>
              <a:rPr lang="zh-CN" altLang="en-US" dirty="0"/>
              <a:t> 分为 </a:t>
            </a:r>
            <a:r>
              <a:rPr lang="en" altLang="zh-CN" dirty="0"/>
              <a:t>g</a:t>
            </a:r>
            <a:r>
              <a:rPr lang="zh-CN" altLang="en-US" dirty="0"/>
              <a:t> 组</a:t>
            </a:r>
            <a:r>
              <a:rPr lang="zh-CN" altLang="en" dirty="0"/>
              <a:t>，</a:t>
            </a:r>
            <a:r>
              <a:rPr lang="zh-CN" altLang="en-US" dirty="0"/>
              <a:t>每组共享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375E20-7A74-E948-B4B2-4CBE8C71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7834"/>
            <a:ext cx="6844320" cy="1677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516444-66C3-1E10-A828-A9067845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7" y="4929952"/>
            <a:ext cx="8393106" cy="113391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8FAD70-4F62-A8AC-B6B8-467E03D8BB6E}"/>
              </a:ext>
            </a:extLst>
          </p:cNvPr>
          <p:cNvGrpSpPr/>
          <p:nvPr/>
        </p:nvGrpSpPr>
        <p:grpSpPr>
          <a:xfrm>
            <a:off x="9016994" y="2847834"/>
            <a:ext cx="2678266" cy="3216035"/>
            <a:chOff x="4273835" y="3138728"/>
            <a:chExt cx="2678266" cy="3216035"/>
          </a:xfrm>
        </p:grpSpPr>
        <p:pic>
          <p:nvPicPr>
            <p:cNvPr id="15" name="Picture 2" descr="Attention Variations — MQA vs GQA vs MHA vs MLA | by VerticalServe Blogs |  Medium">
              <a:extLst>
                <a:ext uri="{FF2B5EF4-FFF2-40B4-BE49-F238E27FC236}">
                  <a16:creationId xmlns:a16="http://schemas.microsoft.com/office/drawing/2014/main" id="{FD2CE60D-A771-F2C5-75E8-47FA26B927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6" r="88879" b="14236"/>
            <a:stretch/>
          </p:blipFill>
          <p:spPr bwMode="auto">
            <a:xfrm>
              <a:off x="4273835" y="3138728"/>
              <a:ext cx="970828" cy="3216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Attention Variations — MQA vs GQA vs MHA vs MLA | by VerticalServe Blogs |  Medium">
              <a:extLst>
                <a:ext uri="{FF2B5EF4-FFF2-40B4-BE49-F238E27FC236}">
                  <a16:creationId xmlns:a16="http://schemas.microsoft.com/office/drawing/2014/main" id="{E6014C44-B906-10C4-15E0-F5C16704A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13886" r="51735" b="14236"/>
            <a:stretch/>
          </p:blipFill>
          <p:spPr bwMode="auto">
            <a:xfrm>
              <a:off x="5365039" y="3138728"/>
              <a:ext cx="1587062" cy="3216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576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86DD1A-8D66-E060-4635-C1CACE33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GQA</a:t>
            </a:r>
            <a:r>
              <a:rPr lang="zh-CN" altLang="en-US" dirty="0"/>
              <a:t>：</a:t>
            </a:r>
            <a:r>
              <a:rPr lang="en" altLang="zh-CN" dirty="0"/>
              <a:t>Group-Query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F182E7-8C43-3E66-3A8B-0197A9826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将每一份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V</a:t>
            </a:r>
            <a:r>
              <a:rPr lang="zh-CN" altLang="en-US" dirty="0"/>
              <a:t> 均分为 </a:t>
            </a:r>
            <a:r>
              <a:rPr lang="en" altLang="zh-CN" dirty="0"/>
              <a:t>g</a:t>
            </a:r>
            <a:r>
              <a:rPr lang="zh-CN" altLang="en-US" dirty="0"/>
              <a:t> 组</a:t>
            </a:r>
            <a:r>
              <a:rPr lang="zh-CN" altLang="en" dirty="0"/>
              <a:t>，</a:t>
            </a:r>
            <a:r>
              <a:rPr lang="zh-CN" altLang="en-US" dirty="0"/>
              <a:t>每组 </a:t>
            </a:r>
            <a:r>
              <a:rPr lang="en" altLang="zh-CN" dirty="0"/>
              <a:t>KV repeat h/g</a:t>
            </a:r>
            <a:r>
              <a:rPr lang="zh-CN" altLang="en-US" dirty="0"/>
              <a:t> 次，正好实现 </a:t>
            </a:r>
            <a:r>
              <a:rPr lang="en" altLang="zh-CN" dirty="0"/>
              <a:t>h</a:t>
            </a:r>
            <a:r>
              <a:rPr lang="zh-CN" altLang="en-US" dirty="0"/>
              <a:t> 个 </a:t>
            </a:r>
            <a:r>
              <a:rPr lang="en" altLang="zh-CN" dirty="0"/>
              <a:t>head</a:t>
            </a:r>
            <a:r>
              <a:rPr lang="zh-CN" altLang="en-US" dirty="0"/>
              <a:t> 所需要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" altLang="zh-CN" dirty="0"/>
              <a:t>g=h</a:t>
            </a:r>
            <a:r>
              <a:rPr lang="zh-CN" altLang="en-US" dirty="0"/>
              <a:t> 时为 </a:t>
            </a:r>
            <a:r>
              <a:rPr lang="en" altLang="zh-CN" dirty="0"/>
              <a:t>MHA</a:t>
            </a:r>
            <a:r>
              <a:rPr lang="zh-CN" altLang="en" dirty="0"/>
              <a:t>，</a:t>
            </a:r>
            <a:r>
              <a:rPr lang="zh-CN" altLang="en-US" dirty="0"/>
              <a:t>当 </a:t>
            </a:r>
            <a:r>
              <a:rPr lang="en" altLang="zh-CN" dirty="0"/>
              <a:t>g=1</a:t>
            </a:r>
            <a:r>
              <a:rPr lang="zh-CN" altLang="en-US" dirty="0"/>
              <a:t> 时为 </a:t>
            </a:r>
            <a:r>
              <a:rPr lang="en" altLang="zh-CN" dirty="0"/>
              <a:t>MQA</a:t>
            </a:r>
            <a:r>
              <a:rPr lang="zh-CN" altLang="en" dirty="0"/>
              <a:t>。</a:t>
            </a:r>
            <a:r>
              <a:rPr lang="en" altLang="zh-CN" dirty="0"/>
              <a:t>llama2/3-70</a:t>
            </a:r>
            <a:r>
              <a:rPr lang="zh-CN" altLang="en-US" dirty="0"/>
              <a:t> 使用 </a:t>
            </a:r>
            <a:r>
              <a:rPr lang="en" altLang="zh-CN" dirty="0"/>
              <a:t>GQA</a:t>
            </a:r>
            <a:r>
              <a:rPr lang="zh-CN" altLang="en-US" dirty="0"/>
              <a:t> 设置 </a:t>
            </a:r>
            <a:r>
              <a:rPr lang="en" altLang="zh-CN" dirty="0"/>
              <a:t>g=8</a:t>
            </a:r>
            <a:r>
              <a:rPr lang="zh-CN" altLang="en-US" dirty="0"/>
              <a:t>，正好每张卡可以负责计算一组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V</a:t>
            </a:r>
            <a:r>
              <a:rPr lang="zh-CN" altLang="en-US" dirty="0"/>
              <a:t> 的 </a:t>
            </a:r>
            <a:r>
              <a:rPr lang="en" altLang="zh-CN" dirty="0"/>
              <a:t>Attention, </a:t>
            </a:r>
            <a:r>
              <a:rPr lang="zh-CN" altLang="en-US" dirty="0"/>
              <a:t>保证 </a:t>
            </a:r>
            <a:r>
              <a:rPr lang="en" altLang="zh-CN" dirty="0"/>
              <a:t>KV</a:t>
            </a:r>
            <a:r>
              <a:rPr lang="zh-CN" altLang="en-US" dirty="0"/>
              <a:t> 多样性同时减少卡间通讯。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优点：</a:t>
            </a:r>
          </a:p>
          <a:p>
            <a:pPr lvl="1"/>
            <a:r>
              <a:rPr lang="zh-CN" altLang="en-US" dirty="0"/>
              <a:t>性能和效率之间平衡：保证 </a:t>
            </a:r>
            <a:r>
              <a:rPr lang="en" altLang="zh-CN" dirty="0"/>
              <a:t>KV</a:t>
            </a:r>
            <a:r>
              <a:rPr lang="zh-CN" altLang="en-US" dirty="0"/>
              <a:t> 多样性同时，减少 </a:t>
            </a:r>
            <a:r>
              <a:rPr lang="en" altLang="zh-CN" dirty="0"/>
              <a:t>KV Cache</a:t>
            </a:r>
            <a:r>
              <a:rPr lang="zh-CN" altLang="en-US" dirty="0"/>
              <a:t> 大小；</a:t>
            </a:r>
          </a:p>
          <a:p>
            <a:pPr lvl="1"/>
            <a:r>
              <a:rPr lang="zh-CN" altLang="en-US" dirty="0"/>
              <a:t>稳定性：相比 </a:t>
            </a:r>
            <a:r>
              <a:rPr lang="en" altLang="zh-CN" dirty="0"/>
              <a:t>MQA</a:t>
            </a:r>
            <a:r>
              <a:rPr lang="zh-CN" altLang="en" dirty="0"/>
              <a:t>，</a:t>
            </a:r>
            <a:r>
              <a:rPr lang="zh-CN" altLang="en-US" dirty="0"/>
              <a:t>训练过程较为稳定；</a:t>
            </a:r>
          </a:p>
          <a:p>
            <a:r>
              <a:rPr lang="zh-CN" altLang="en-US" b="1" dirty="0"/>
              <a:t>缺点：</a:t>
            </a:r>
            <a:endParaRPr lang="en-US" altLang="zh-CN" b="1" dirty="0"/>
          </a:p>
          <a:p>
            <a:pPr lvl="1"/>
            <a:r>
              <a:rPr lang="zh-CN" altLang="en-US" dirty="0"/>
              <a:t>需人为合理设置组数 </a:t>
            </a:r>
            <a:r>
              <a:rPr lang="en" altLang="zh-CN" dirty="0"/>
              <a:t>g</a:t>
            </a:r>
            <a:r>
              <a:rPr lang="zh-CN" altLang="e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93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MLA</a:t>
            </a:r>
          </a:p>
        </p:txBody>
      </p:sp>
    </p:spTree>
    <p:extLst>
      <p:ext uri="{BB962C8B-B14F-4D97-AF65-F5344CB8AC3E}">
        <p14:creationId xmlns:p14="http://schemas.microsoft.com/office/powerpoint/2010/main" val="78472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1BC028-E786-C729-1D5C-93343CDD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MLA</a:t>
            </a:r>
            <a:r>
              <a:rPr lang="zh-CN" altLang="en-US" dirty="0"/>
              <a:t>：</a:t>
            </a:r>
            <a:r>
              <a:rPr lang="en" altLang="zh-CN" dirty="0"/>
              <a:t>Multi-head Latent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545BB4-A180-AA0A-D141-39CDC281D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MLA</a:t>
            </a:r>
            <a:r>
              <a:rPr lang="zh-CN" altLang="en-US" dirty="0"/>
              <a:t> 将潜在特征表示纳入注意力机制，以降低计算复杂度并改善上下文表示。核心是对 </a:t>
            </a:r>
            <a:r>
              <a:rPr lang="en" altLang="zh-CN" dirty="0"/>
              <a:t>KV</a:t>
            </a:r>
            <a:r>
              <a:rPr lang="zh-CN" altLang="en-US" dirty="0"/>
              <a:t> 进行压缩后，再送入标准 </a:t>
            </a:r>
            <a:r>
              <a:rPr lang="en" altLang="zh-CN" dirty="0"/>
              <a:t>MHA</a:t>
            </a:r>
            <a:r>
              <a:rPr lang="zh-CN" altLang="en-US" dirty="0"/>
              <a:t> 算法中，用更短 </a:t>
            </a:r>
            <a:r>
              <a:rPr lang="en" altLang="zh-CN" dirty="0"/>
              <a:t>KV</a:t>
            </a:r>
            <a:r>
              <a:rPr lang="zh-CN" altLang="en-US" dirty="0"/>
              <a:t> 向量来进行计算，进而减少 </a:t>
            </a:r>
            <a:r>
              <a:rPr lang="en" altLang="zh-CN" dirty="0"/>
              <a:t>KV Cache</a:t>
            </a:r>
            <a:r>
              <a:rPr lang="zh-CN" altLang="en-US" dirty="0"/>
              <a:t> 大小。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EA9B8FA-D08F-3960-65A8-D563E29E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607" y="2378749"/>
            <a:ext cx="8477835" cy="40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1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41B2AD-BBC4-46EB-FA5C-9E416CBD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MLA</a:t>
            </a:r>
            <a:r>
              <a:rPr lang="zh-CN" altLang="en-US" dirty="0"/>
              <a:t>：</a:t>
            </a:r>
            <a:r>
              <a:rPr lang="en" altLang="zh-CN" dirty="0"/>
              <a:t>Multi-head Latent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963C933-726B-AE84-9D39-1AD3E90977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通过低秩矩阵将输入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 降维映射为 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，于是原始 </a:t>
                </a:r>
                <a:r>
                  <a:rPr lang="en" altLang="zh-CN" dirty="0"/>
                  <a:t>KV Cache</a:t>
                </a:r>
                <a:r>
                  <a:rPr lang="zh-CN" altLang="en-US" dirty="0"/>
                  <a:t> 缓存每个 </a:t>
                </a:r>
                <a:r>
                  <a:rPr lang="en" altLang="zh-CN" dirty="0"/>
                  <a:t>head</a:t>
                </a:r>
                <a:r>
                  <a:rPr lang="zh-CN" altLang="en-US" dirty="0"/>
                  <a:t> 的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变为缓存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然后通过升维矩阵 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将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映射为 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" altLang="zh-CN" dirty="0"/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后续就执行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963C933-726B-AE84-9D39-1AD3E9097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3CC1B602-07FA-5AD1-BF68-BE8BEBD8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3247697" y="2947715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Step1</a:t>
            </a:r>
            <a:r>
              <a:rPr lang="zh-CN" altLang="en-US" dirty="0"/>
              <a:t>：计算代表 </a:t>
            </a:r>
            <a:r>
              <a:rPr lang="en" altLang="zh-CN" dirty="0"/>
              <a:t>KV Cache </a:t>
            </a:r>
            <a:r>
              <a:rPr lang="zh-CN" altLang="en-US" dirty="0"/>
              <a:t>的潜在向量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是在时间步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计算的键值缓存潜在向量。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𝐷𝐾𝑉</m:t>
                        </m:r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是一个权重矩阵，用于将隐藏状态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h𝑡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映射到键值缓存空间，这一步可以通过神经网络映射得到。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en" altLang="zh-CN" dirty="0"/>
                  <a:t>  </a:t>
                </a:r>
                <a:r>
                  <a:rPr lang="zh-CN" altLang="en-US" dirty="0"/>
                  <a:t>相对与原来的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h𝑡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要小很多。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 r="-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AEE1CDA-12CC-F441-5FB3-A6EFE26D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0" y="3843034"/>
            <a:ext cx="3021436" cy="79202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12221" y="2632405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V="1">
            <a:off x="8797159" y="5265683"/>
            <a:ext cx="2057395" cy="5465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77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：计算 </a:t>
            </a:r>
            <a:r>
              <a:rPr lang="en" altLang="zh-CN" dirty="0"/>
              <a:t>Key</a:t>
            </a:r>
            <a:r>
              <a:rPr lang="zh-CN" altLang="en-US" dirty="0"/>
              <a:t> 和 </a:t>
            </a:r>
            <a:r>
              <a:rPr lang="en-US" altLang="zh-CN" dirty="0"/>
              <a:t>v</a:t>
            </a:r>
            <a:r>
              <a:rPr lang="en" altLang="zh-CN" dirty="0" err="1"/>
              <a:t>alue</a:t>
            </a:r>
            <a:r>
              <a:rPr lang="zh-CN" altLang="en-US" dirty="0"/>
              <a:t> 潜在向量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潜在向量，通过将 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zh-CN" altLang="en-US" dirty="0"/>
                  <a:t> 与权重矩阵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𝑈𝐾</m:t>
                        </m:r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相乘得到，这一步是做上采样，通过潜向量特征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zh-CN" altLang="en-US" dirty="0"/>
                  <a:t> 映射得到较大的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用于后续的注意力计算。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计算同理。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V="1">
            <a:off x="9000332" y="4498536"/>
            <a:ext cx="2214206" cy="6305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9A3A36-4C5E-E488-96D4-AE6B4045E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00475"/>
            <a:ext cx="4584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C97CE2-8F97-5E05-F7C8-84BC38F9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pPr marL="941388" indent="-584200" algn="l">
              <a:tabLst>
                <a:tab pos="439738" algn="l"/>
              </a:tabLst>
            </a:pPr>
            <a:r>
              <a:rPr lang="zh-CN" altLang="en-US" sz="2800" dirty="0"/>
              <a:t>核心问题 ：</a:t>
            </a:r>
            <a:endParaRPr lang="en-US" altLang="zh-CN" sz="2800" dirty="0"/>
          </a:p>
          <a:p>
            <a:pPr marL="941388" indent="-584200" algn="l">
              <a:buFont typeface="Arial" panose="020B0604020202020204" pitchFamily="34" charset="0"/>
              <a:buChar char="•"/>
              <a:tabLst>
                <a:tab pos="439738" algn="l"/>
              </a:tabLst>
            </a:pPr>
            <a:r>
              <a:rPr lang="zh-CN" altLang="en-US" sz="2800" b="0" dirty="0"/>
              <a:t>传统序列模型局限性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长程依赖丢失、并行计算困难。</a:t>
            </a:r>
            <a:endParaRPr lang="en-US" altLang="zh-CN" sz="2800" b="0" dirty="0"/>
          </a:p>
          <a:p>
            <a:pPr marL="941388" indent="-584200" algn="l">
              <a:buFont typeface="Arial" panose="020B0604020202020204" pitchFamily="34" charset="0"/>
              <a:buChar char="•"/>
              <a:tabLst>
                <a:tab pos="439738" algn="l"/>
              </a:tabLst>
            </a:pPr>
            <a:endParaRPr lang="zh-CN" altLang="en-US" sz="2800" b="0" dirty="0"/>
          </a:p>
          <a:p>
            <a:pPr marL="941388" indent="-584200" algn="l">
              <a:tabLst>
                <a:tab pos="439738" algn="l"/>
              </a:tabLst>
            </a:pPr>
            <a:r>
              <a:rPr lang="zh-CN" altLang="en-US" sz="2800" dirty="0"/>
              <a:t>解决方案 ：</a:t>
            </a:r>
            <a:endParaRPr lang="en-US" altLang="zh-CN" sz="2800" dirty="0"/>
          </a:p>
          <a:p>
            <a:pPr marL="941388" indent="-584200" algn="l">
              <a:buFont typeface="Arial" panose="020B0604020202020204" pitchFamily="34" charset="0"/>
              <a:buChar char="•"/>
              <a:tabLst>
                <a:tab pos="439738" algn="l"/>
              </a:tabLst>
            </a:pPr>
            <a:r>
              <a:rPr lang="en" altLang="zh-CN" sz="2800" b="0" dirty="0"/>
              <a:t>Attention</a:t>
            </a:r>
            <a:r>
              <a:rPr lang="zh-CN" altLang="en-US" sz="2800" b="0" dirty="0"/>
              <a:t>核心思想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通过权重分配聚焦关键信息。</a:t>
            </a:r>
          </a:p>
        </p:txBody>
      </p:sp>
    </p:spTree>
    <p:extLst>
      <p:ext uri="{BB962C8B-B14F-4D97-AF65-F5344CB8AC3E}">
        <p14:creationId xmlns:p14="http://schemas.microsoft.com/office/powerpoint/2010/main" val="7511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：计算旋转位置编码（</a:t>
            </a:r>
            <a:r>
              <a:rPr lang="en" altLang="zh-CN" dirty="0"/>
              <a:t>RoPE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6B3A4F-5185-9E9D-3EE9-081D3ECA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RoPE</a:t>
            </a:r>
            <a:r>
              <a:rPr lang="zh-CN" altLang="en" dirty="0"/>
              <a:t>（</a:t>
            </a:r>
            <a:r>
              <a:rPr lang="en" altLang="zh-CN" dirty="0"/>
              <a:t>Rotary Position Embedding</a:t>
            </a:r>
            <a:r>
              <a:rPr lang="zh-CN" altLang="en" dirty="0"/>
              <a:t>）</a:t>
            </a:r>
            <a:r>
              <a:rPr lang="zh-CN" altLang="en-US" dirty="0"/>
              <a:t>是一种位置编码方法，用于在键向量中引入位置信息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H="1" flipV="1">
            <a:off x="8082453" y="4498534"/>
            <a:ext cx="798787" cy="83021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5B8E8F-3C12-0266-1783-B383E8D0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8" y="4155634"/>
            <a:ext cx="2654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3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：组合潜向量</a:t>
            </a:r>
            <a:r>
              <a:rPr lang="en" altLang="zh-CN" dirty="0"/>
              <a:t>k</a:t>
            </a:r>
            <a:r>
              <a:rPr lang="zh-CN" altLang="en-US" dirty="0"/>
              <a:t>和位置编码</a:t>
            </a:r>
            <a:r>
              <a:rPr lang="en" altLang="zh-CN" dirty="0"/>
              <a:t>k</a:t>
            </a:r>
            <a:r>
              <a:rPr lang="zh-CN" altLang="en-US" dirty="0"/>
              <a:t>得到最终的键向量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最终的键向量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是通过将内容相关的键向量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和位置编码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连接起来得到。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H="1">
            <a:off x="7903779" y="3794233"/>
            <a:ext cx="2207172" cy="7987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CE154-36EA-0091-EEB5-32E6C7A5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28" y="3957896"/>
            <a:ext cx="2457547" cy="9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：计算查询（</a:t>
            </a:r>
            <a:r>
              <a:rPr lang="en" altLang="zh-CN" dirty="0"/>
              <a:t>Query</a:t>
            </a:r>
            <a:r>
              <a:rPr lang="zh-CN" altLang="en" dirty="0"/>
              <a:t>）</a:t>
            </a:r>
            <a:r>
              <a:rPr lang="zh-CN" altLang="en-US" dirty="0"/>
              <a:t>的潜在向量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6B3A4F-5185-9E9D-3EE9-081D3ECA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与 </a:t>
            </a:r>
            <a:r>
              <a:rPr lang="en" altLang="zh-CN" dirty="0"/>
              <a:t>K</a:t>
            </a:r>
            <a:r>
              <a:rPr lang="zh-CN" altLang="en-US" dirty="0"/>
              <a:t> 向量的计算类似，通过潜在向量计算得到参与后续 </a:t>
            </a:r>
            <a:r>
              <a:rPr lang="en" altLang="zh-CN" dirty="0"/>
              <a:t>MHA</a:t>
            </a:r>
            <a:r>
              <a:rPr lang="zh-CN" altLang="en-US" dirty="0"/>
              <a:t> 计算的查询向量 </a:t>
            </a:r>
            <a:r>
              <a:rPr lang="en" altLang="zh-CN" dirty="0"/>
              <a:t>q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>
            <a:off x="5718162" y="3794233"/>
            <a:ext cx="2290721" cy="20600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3D7A3F-5543-55BF-9477-656A4527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05005"/>
            <a:ext cx="5094274" cy="19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4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CD509A-A646-0958-33BF-405CA6C4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Step6</a:t>
            </a:r>
            <a:r>
              <a:rPr lang="zh-CN" altLang="en-US" dirty="0"/>
              <a:t>：注意力计算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4F22034-17A9-73EB-F4BA-A7AF08141A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最终的注意力输出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是通过将查询 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键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和值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" altLang="zh-CN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结合起来计算。其中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是第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个注意力头的输出。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4F22034-17A9-73EB-F4BA-A7AF08141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4514771B-ACCE-1E56-4E7E-D81AFC450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7B5D3F-71C3-C0C0-B2E1-6EB26FCB8E7D}"/>
              </a:ext>
            </a:extLst>
          </p:cNvPr>
          <p:cNvSpPr/>
          <p:nvPr/>
        </p:nvSpPr>
        <p:spPr>
          <a:xfrm>
            <a:off x="5718162" y="2942897"/>
            <a:ext cx="5339565" cy="13873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21D6F9-2815-906E-263E-A168639F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5" y="3565635"/>
            <a:ext cx="515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6A4E88-4247-3992-6BA7-6B5EE20B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692C974-083A-A594-A87C-CA53267BF55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相较与 </a:t>
                </a:r>
                <a:r>
                  <a:rPr lang="en" altLang="zh-CN" dirty="0"/>
                  <a:t>MHA</a:t>
                </a:r>
                <a:r>
                  <a:rPr lang="zh-CN" altLang="en-US" dirty="0"/>
                  <a:t>，</a:t>
                </a:r>
                <a:r>
                  <a:rPr lang="en" altLang="zh-CN" dirty="0"/>
                  <a:t>MLA</a:t>
                </a:r>
                <a:r>
                  <a:rPr lang="zh-CN" altLang="en-US" dirty="0"/>
                  <a:t> 是再 </a:t>
                </a:r>
                <a:r>
                  <a:rPr lang="en" altLang="zh-CN" dirty="0"/>
                  <a:t>MHA</a:t>
                </a:r>
                <a:r>
                  <a:rPr lang="zh-CN" altLang="en-US" dirty="0"/>
                  <a:t> 之前多了一些 </a:t>
                </a:r>
                <a:r>
                  <a:rPr lang="en-US" altLang="zh-CN" dirty="0"/>
                  <a:t>QKV</a:t>
                </a:r>
                <a:r>
                  <a:rPr lang="zh-CN" altLang="en-US" dirty="0"/>
                  <a:t> 的处理，为什么会变的更高效？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位置编码信息 </a:t>
                </a:r>
                <a:r>
                  <a:rPr lang="en" altLang="zh-CN" dirty="0"/>
                  <a:t>RoPE</a:t>
                </a:r>
                <a:r>
                  <a:rPr lang="zh-CN" altLang="en-US" dirty="0"/>
                  <a:t> 为什么不直接加在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上，而要新创建一些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？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为什么对于查询向量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也要进行潜向量的计算？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692C974-083A-A594-A87C-CA53267BF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991A501F-F19D-4F6F-3CF7-F5E67D32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15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Self-Attention </a:t>
            </a:r>
            <a:r>
              <a:rPr lang="zh-CN" altLang="en-US" b="1" dirty="0"/>
              <a:t>是 </a:t>
            </a:r>
            <a:r>
              <a:rPr lang="en" altLang="zh-CN" b="1" dirty="0"/>
              <a:t>Transformer </a:t>
            </a:r>
            <a:r>
              <a:rPr lang="zh-CN" altLang="en-US" b="1" dirty="0"/>
              <a:t>的核心机制：</a:t>
            </a:r>
            <a:endParaRPr lang="en-US" altLang="zh-CN" b="1" dirty="0"/>
          </a:p>
          <a:p>
            <a:pPr lvl="1"/>
            <a:r>
              <a:rPr lang="zh-CN" altLang="en-US" dirty="0"/>
              <a:t>通过计算输入序列中不同位置之间的相关性，实现全局依赖建模；</a:t>
            </a:r>
            <a:endParaRPr lang="en-US" altLang="zh-CN" dirty="0"/>
          </a:p>
          <a:p>
            <a:pPr lvl="1"/>
            <a:r>
              <a:rPr lang="en" altLang="zh-CN" dirty="0"/>
              <a:t>Self-Attention</a:t>
            </a:r>
            <a:r>
              <a:rPr lang="zh-CN" altLang="en-US" dirty="0"/>
              <a:t> 是 </a:t>
            </a:r>
            <a:r>
              <a:rPr lang="en" altLang="zh-CN" dirty="0"/>
              <a:t>Transformer </a:t>
            </a:r>
            <a:r>
              <a:rPr lang="zh-CN" altLang="en-US" dirty="0"/>
              <a:t>模型强大表达能力的关键。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为了提升效率与效果，</a:t>
            </a:r>
            <a:r>
              <a:rPr lang="en" altLang="zh-CN" b="1" dirty="0"/>
              <a:t>Attention </a:t>
            </a:r>
            <a:r>
              <a:rPr lang="zh-CN" altLang="en-US" b="1" dirty="0"/>
              <a:t>架构持续演进：</a:t>
            </a:r>
            <a:endParaRPr lang="en" altLang="zh-CN" b="1" dirty="0"/>
          </a:p>
          <a:p>
            <a:pPr lvl="1"/>
            <a:r>
              <a:rPr lang="en" altLang="zh-CN" dirty="0"/>
              <a:t>MQA</a:t>
            </a:r>
            <a:r>
              <a:rPr lang="zh-CN" altLang="en" dirty="0"/>
              <a:t>（</a:t>
            </a:r>
            <a:r>
              <a:rPr lang="en" altLang="zh-CN" dirty="0"/>
              <a:t>Multi-Query Attention</a:t>
            </a:r>
            <a:r>
              <a:rPr lang="zh-CN" altLang="en" dirty="0"/>
              <a:t>） ：</a:t>
            </a:r>
            <a:r>
              <a:rPr lang="zh-CN" altLang="en-US" dirty="0"/>
              <a:t>共享多个查询头的键和值，降低计算开销。</a:t>
            </a:r>
          </a:p>
          <a:p>
            <a:pPr lvl="1"/>
            <a:r>
              <a:rPr lang="en" altLang="zh-CN" dirty="0"/>
              <a:t>GQA</a:t>
            </a:r>
            <a:r>
              <a:rPr lang="zh-CN" altLang="en" dirty="0"/>
              <a:t>（</a:t>
            </a:r>
            <a:r>
              <a:rPr lang="en" altLang="zh-CN" dirty="0"/>
              <a:t>Grouped Query Attention</a:t>
            </a:r>
            <a:r>
              <a:rPr lang="zh-CN" altLang="en" dirty="0"/>
              <a:t>） ：</a:t>
            </a:r>
            <a:r>
              <a:rPr lang="en" altLang="zh-CN" dirty="0"/>
              <a:t>MQA </a:t>
            </a:r>
            <a:r>
              <a:rPr lang="zh-CN" altLang="en-US" dirty="0"/>
              <a:t>与 </a:t>
            </a:r>
            <a:r>
              <a:rPr lang="en" altLang="zh-CN" dirty="0"/>
              <a:t>MHA </a:t>
            </a:r>
            <a:r>
              <a:rPr lang="zh-CN" altLang="en-US" dirty="0"/>
              <a:t>的折中方案，兼顾性能与效果。</a:t>
            </a:r>
          </a:p>
          <a:p>
            <a:pPr lvl="1"/>
            <a:r>
              <a:rPr lang="en" altLang="zh-CN" dirty="0"/>
              <a:t>MLA</a:t>
            </a:r>
            <a:r>
              <a:rPr lang="zh-CN" altLang="en" dirty="0"/>
              <a:t>（</a:t>
            </a:r>
            <a:r>
              <a:rPr lang="en" altLang="zh-CN" dirty="0"/>
              <a:t>Multi-head Linear Attention</a:t>
            </a:r>
            <a:r>
              <a:rPr lang="zh-CN" altLang="en" dirty="0"/>
              <a:t>）</a:t>
            </a:r>
            <a:r>
              <a:rPr lang="zh-CN" altLang="en-US" dirty="0"/>
              <a:t> ：探索更高效的注意力计算方式，适应长序列处理。</a:t>
            </a:r>
          </a:p>
        </p:txBody>
      </p:sp>
    </p:spTree>
    <p:extLst>
      <p:ext uri="{BB962C8B-B14F-4D97-AF65-F5344CB8AC3E}">
        <p14:creationId xmlns:p14="http://schemas.microsoft.com/office/powerpoint/2010/main" val="116201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未来趋势：高效、可扩展、适合长上下文</a:t>
            </a:r>
            <a:endParaRPr lang="en-US" altLang="zh-CN" b="1" dirty="0"/>
          </a:p>
          <a:p>
            <a:pPr lvl="1"/>
            <a:r>
              <a:rPr lang="zh-CN" altLang="en-US" dirty="0"/>
              <a:t>减少复杂度：随着大模型发展，通过优化 </a:t>
            </a:r>
            <a:r>
              <a:rPr lang="en" altLang="zh-CN" dirty="0"/>
              <a:t>Attention </a:t>
            </a:r>
            <a:r>
              <a:rPr lang="zh-CN" altLang="en-US" dirty="0"/>
              <a:t>计算复杂度提出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/>
            <a:r>
              <a:rPr lang="zh-CN" altLang="en-US" dirty="0"/>
              <a:t>长序列建模​​：结合稀疏注意力与动态路由，进一步压缩</a:t>
            </a:r>
            <a:r>
              <a:rPr lang="en" altLang="zh-CN" dirty="0"/>
              <a:t>KV Cache</a:t>
            </a:r>
            <a:r>
              <a:rPr lang="zh-CN" altLang="en-US" dirty="0"/>
              <a:t>。</a:t>
            </a:r>
            <a:endParaRPr lang="zh-CN" altLang="en" dirty="0"/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多模态扩展​​：探索跨模态注意力交互，如视觉</a:t>
            </a:r>
            <a:r>
              <a:rPr lang="en-US" altLang="zh-CN" dirty="0"/>
              <a:t>-</a:t>
            </a:r>
            <a:r>
              <a:rPr lang="zh-CN" altLang="en-US" dirty="0"/>
              <a:t>语言联合表征。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68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2"/>
              </a:rPr>
              <a:t>https://erdem.pl/2021/05/understanding-positional-encoding-in-transformers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3"/>
              </a:rPr>
              <a:t>https://shangzhih.github.io/jian-shu-attentionji-zhi.html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4"/>
              </a:rPr>
              <a:t>https://sebastianraschka.com/blog/2023/self-attention-from-scratch.html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5"/>
              </a:rPr>
              <a:t>https://uvadlc-notebooks.readthedocs.io/en/latest/tutorial_notebooks/tutorial6/Transformers_and_MHAttention.html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6"/>
              </a:rPr>
              <a:t>https://www.gnn.club/?p=2729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7"/>
              </a:rPr>
              <a:t>http://www.myhz0606.com/article/kv-cache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8"/>
              </a:rPr>
              <a:t>https://spaces.ac.cn/archives/10091</a:t>
            </a:r>
            <a:endParaRPr lang="en" altLang="zh-CN" sz="1200" dirty="0">
              <a:solidFill>
                <a:srgbClr val="4D6BFE"/>
              </a:solidFill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9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en-US" altLang="zh-CN" sz="2400" dirty="0"/>
              <a:t>Attention</a:t>
            </a:r>
            <a:r>
              <a:rPr lang="zh-CN" altLang="en-US" sz="2400" dirty="0"/>
              <a:t> 挑战与优化方向</a:t>
            </a:r>
            <a:endParaRPr lang="en-US" altLang="zh-CN" sz="2400" dirty="0"/>
          </a:p>
          <a:p>
            <a:r>
              <a:rPr lang="zh-CN" altLang="en-US" sz="2400" dirty="0"/>
              <a:t>最新 </a:t>
            </a:r>
            <a:r>
              <a:rPr lang="en" altLang="zh-CN" sz="2400" dirty="0"/>
              <a:t>Attention</a:t>
            </a:r>
            <a:r>
              <a:rPr lang="zh-CN" altLang="en-US" sz="2400" dirty="0"/>
              <a:t> 架构演进（</a:t>
            </a:r>
            <a:r>
              <a:rPr lang="en-US" altLang="zh-CN" sz="2400" dirty="0"/>
              <a:t>MQA</a:t>
            </a:r>
            <a:r>
              <a:rPr lang="zh-CN" altLang="en-US" sz="2400" dirty="0"/>
              <a:t>、</a:t>
            </a:r>
            <a:r>
              <a:rPr lang="en-US" altLang="zh-CN" sz="2400" dirty="0"/>
              <a:t>GQA</a:t>
            </a:r>
            <a:r>
              <a:rPr lang="zh-CN" altLang="en-US" sz="2400" dirty="0"/>
              <a:t>、</a:t>
            </a:r>
            <a:r>
              <a:rPr lang="en-US" altLang="zh-CN" sz="2400" dirty="0"/>
              <a:t>MLA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Attention</a:t>
            </a:r>
          </a:p>
          <a:p>
            <a:r>
              <a:rPr lang="zh-CN" altLang="en-US" sz="9600" dirty="0"/>
              <a:t>挑战与优化方向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78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A438B-C70B-2C3E-4DB1-D20C0AB9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痛点分析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E527E41-AB09-8898-8A7C-B199471A93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b="1" dirty="0"/>
                  <a:t>计算复杂度 ：</a:t>
                </a:r>
                <a:r>
                  <a:rPr lang="zh-CN" altLang="en-US" dirty="0"/>
                  <a:t>传统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的 </a:t>
                </a:r>
                <a:r>
                  <a:rPr lang="en" altLang="zh-CN" sz="2000" b="0" kern="1200" dirty="0">
                    <a:solidFill>
                      <a:srgbClr val="1D1D1A"/>
                    </a:solidFill>
                    <a:effectLst/>
                    <a:latin typeface="Lexend" pitchFamily="2" charset="0"/>
                    <a:ea typeface="+mj-ea"/>
                    <a:cs typeface="+mn-cs"/>
                  </a:rPr>
                  <a:t> </a:t>
                </a:r>
                <a14:m>
                  <m:oMath xmlns:m="http://schemas.openxmlformats.org/officeDocument/2006/math">
                    <m:r>
                      <a:rPr lang="en" altLang="zh-CN" sz="2000" b="0" kern="1200" dirty="0" smtClean="0">
                        <a:solidFill>
                          <a:srgbClr val="1D1D1A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+mn-cs"/>
                      </a:rPr>
                      <m:t>𝑂</m:t>
                    </m:r>
                    <m:r>
                      <a:rPr lang="en" altLang="zh-CN" sz="2000" b="0" kern="1200" dirty="0" smtClean="0">
                        <a:solidFill>
                          <a:srgbClr val="1D1D1A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" altLang="zh-CN" sz="2000" b="0" i="1" kern="1200" dirty="0" smtClean="0">
                            <a:solidFill>
                              <a:srgbClr val="1D1D1A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2000" b="0" kern="1200" dirty="0" smtClean="0">
                            <a:solidFill>
                              <a:srgbClr val="1D1D1A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US" altLang="zh-CN" sz="2000" b="0" kern="1200" dirty="0" smtClean="0">
                            <a:solidFill>
                              <a:srgbClr val="1D1D1A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" altLang="zh-CN" sz="2000" b="0" kern="1200" dirty="0" smtClean="0">
                        <a:solidFill>
                          <a:srgbClr val="1D1D1A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+mn-cs"/>
                      </a:rPr>
                      <m:t>)</m:t>
                    </m:r>
                  </m:oMath>
                </a14:m>
                <a:r>
                  <a:rPr lang="zh-CN" altLang="en-US" dirty="0"/>
                  <a:t> 复杂度限制长序列处理。</a:t>
                </a:r>
              </a:p>
              <a:p>
                <a:r>
                  <a:rPr lang="zh-CN" altLang="en-US" b="1" dirty="0"/>
                  <a:t>内存瓶颈 ：</a:t>
                </a:r>
                <a:endParaRPr lang="en-US" altLang="zh-CN" b="1" dirty="0"/>
              </a:p>
              <a:p>
                <a:pPr lvl="1"/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一般情况下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LLM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的推理都是在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GPU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上进行，单张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GPU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的显存是有限的，一部分要用来存放模型的参数和前向计算的激活值，这部分依赖于模型的体量，选定模型后它就是个常数。</a:t>
                </a:r>
                <a:endParaRPr lang="en-US" altLang="zh-CN" b="0" i="0" dirty="0">
                  <a:effectLst/>
                  <a:latin typeface="Georgia" panose="02040502050405020303" pitchFamily="18" charset="0"/>
                </a:endParaRPr>
              </a:p>
              <a:p>
                <a:pPr lvl="1"/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一部分要用来存放模型的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KV Cache</a:t>
                </a:r>
                <a:r>
                  <a:rPr lang="zh-CN" altLang="en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这部分不仅依赖于模型的体量，还依赖于模型的输入长度，也就是在推理过程中是动态增长的，当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Context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长度足够长时，它的大小就会占主导地位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E527E41-AB09-8898-8A7C-B199471A9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2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7FCB13-0656-8792-9A26-78D68270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优化思路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2AFEA2-1956-F6A4-7C03-DEA8391A8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减少</a:t>
            </a:r>
            <a:r>
              <a:rPr lang="en" altLang="zh-CN" dirty="0"/>
              <a:t>KV Cache</a:t>
            </a:r>
            <a:r>
              <a:rPr lang="zh-CN" altLang="en-US" dirty="0"/>
              <a:t>的目的就是要实现在更少的设备上推理更长的</a:t>
            </a:r>
            <a:r>
              <a:rPr lang="en" altLang="zh-CN" dirty="0"/>
              <a:t>Context</a:t>
            </a:r>
            <a:r>
              <a:rPr lang="zh-CN" altLang="en" dirty="0"/>
              <a:t>，</a:t>
            </a:r>
            <a:r>
              <a:rPr lang="zh-CN" altLang="en-US" dirty="0"/>
              <a:t>或者在相同的</a:t>
            </a:r>
            <a:r>
              <a:rPr lang="en" altLang="zh-CN" dirty="0"/>
              <a:t>Context</a:t>
            </a:r>
            <a:r>
              <a:rPr lang="zh-CN" altLang="en-US" dirty="0"/>
              <a:t>长度下让推理的</a:t>
            </a:r>
            <a:r>
              <a:rPr lang="en" altLang="zh-CN" dirty="0"/>
              <a:t>batch size</a:t>
            </a:r>
            <a:r>
              <a:rPr lang="zh-CN" altLang="en-US" dirty="0"/>
              <a:t>更大，从而实现更快的推理速度或者更大的吞吐总量。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MQA</a:t>
            </a:r>
            <a:r>
              <a:rPr lang="zh-CN" altLang="en" dirty="0"/>
              <a:t>、</a:t>
            </a:r>
            <a:r>
              <a:rPr lang="en" altLang="zh-CN" dirty="0"/>
              <a:t>GQA</a:t>
            </a:r>
            <a:r>
              <a:rPr lang="zh-CN" altLang="en" dirty="0"/>
              <a:t>、</a:t>
            </a:r>
            <a:r>
              <a:rPr lang="en" altLang="zh-CN" dirty="0"/>
              <a:t>MLA</a:t>
            </a:r>
            <a:r>
              <a:rPr lang="zh-CN" altLang="en" dirty="0"/>
              <a:t>，</a:t>
            </a:r>
            <a:r>
              <a:rPr lang="zh-CN" altLang="en-US" dirty="0"/>
              <a:t>都是围绕“如何减少</a:t>
            </a:r>
            <a:r>
              <a:rPr lang="en" altLang="zh-CN" dirty="0"/>
              <a:t>KV Cache</a:t>
            </a:r>
            <a:r>
              <a:rPr lang="zh-CN" altLang="en-US" dirty="0"/>
              <a:t>同时尽可能地保证效果”这个主题发展而来的产物。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34900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最新 </a:t>
            </a:r>
            <a:r>
              <a:rPr lang="en" altLang="zh-CN" sz="9600" dirty="0"/>
              <a:t>Attention</a:t>
            </a:r>
          </a:p>
          <a:p>
            <a:r>
              <a:rPr lang="zh-CN" altLang="en-US" sz="9600" dirty="0"/>
              <a:t>架构演进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10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0520A2-0639-A742-57D6-E92A2FB2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MQA</a:t>
            </a:r>
            <a:r>
              <a:rPr lang="zh-CN" altLang="en-US" dirty="0"/>
              <a:t>、</a:t>
            </a:r>
            <a:r>
              <a:rPr lang="en-US" altLang="zh-CN" dirty="0"/>
              <a:t>GQA</a:t>
            </a:r>
            <a:r>
              <a:rPr lang="zh-CN" altLang="en-US" dirty="0"/>
              <a:t>、</a:t>
            </a:r>
            <a:r>
              <a:rPr lang="en-US" altLang="zh-CN" dirty="0"/>
              <a:t>MHA</a:t>
            </a:r>
            <a:r>
              <a:rPr lang="zh-CN" altLang="en-US" dirty="0"/>
              <a:t>、</a:t>
            </a:r>
            <a:r>
              <a:rPr lang="en-US" altLang="zh-CN" dirty="0"/>
              <a:t>MLA</a:t>
            </a:r>
            <a:endParaRPr lang="zh-CN" altLang="en-US" dirty="0"/>
          </a:p>
        </p:txBody>
      </p:sp>
      <p:pic>
        <p:nvPicPr>
          <p:cNvPr id="11266" name="Picture 2" descr="Attention Variations — MQA vs GQA vs MHA vs MLA | by VerticalServe Blogs |  Medium">
            <a:extLst>
              <a:ext uri="{FF2B5EF4-FFF2-40B4-BE49-F238E27FC236}">
                <a16:creationId xmlns:a16="http://schemas.microsoft.com/office/drawing/2014/main" id="{C7DDE20A-15EB-6F59-CC3A-8604EF5EF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7"/>
          <a:stretch/>
        </p:blipFill>
        <p:spPr bwMode="auto">
          <a:xfrm>
            <a:off x="414446" y="1298959"/>
            <a:ext cx="11573128" cy="51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2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MQA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352939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32890</TotalTime>
  <Words>1283</Words>
  <Application>Microsoft Macintosh PowerPoint</Application>
  <PresentationFormat>自定义</PresentationFormat>
  <Paragraphs>107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Cambria Math</vt:lpstr>
      <vt:lpstr>Futura-Medium</vt:lpstr>
      <vt:lpstr>Georgia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PowerPoint 演示文稿</vt:lpstr>
      <vt:lpstr>视频目录大纲</vt:lpstr>
      <vt:lpstr>PowerPoint 演示文稿</vt:lpstr>
      <vt:lpstr>痛点分析</vt:lpstr>
      <vt:lpstr>优化思路</vt:lpstr>
      <vt:lpstr>PowerPoint 演示文稿</vt:lpstr>
      <vt:lpstr>MQA、GQA、MHA、MLA</vt:lpstr>
      <vt:lpstr>PowerPoint 演示文稿</vt:lpstr>
      <vt:lpstr>MQA：Multi-Query Attention</vt:lpstr>
      <vt:lpstr>MQA：Multi-Query Attention</vt:lpstr>
      <vt:lpstr>PowerPoint 演示文稿</vt:lpstr>
      <vt:lpstr>GQA：Group-Query Attention</vt:lpstr>
      <vt:lpstr>GQA：Group-Query Attention</vt:lpstr>
      <vt:lpstr>PowerPoint 演示文稿</vt:lpstr>
      <vt:lpstr>MLA：Multi-head Latent Attention</vt:lpstr>
      <vt:lpstr>MLA：Multi-head Latent Attention</vt:lpstr>
      <vt:lpstr>Step1：计算代表 KV Cache 的潜在向量</vt:lpstr>
      <vt:lpstr>Step2：计算 Key 和 value 潜在向量</vt:lpstr>
      <vt:lpstr>Step3：计算旋转位置编码（RoPE）</vt:lpstr>
      <vt:lpstr>Step4：组合潜向量k和位置编码k得到最终的键向量</vt:lpstr>
      <vt:lpstr>Step5：计算查询（Query）的潜在向量</vt:lpstr>
      <vt:lpstr>Step6：注意力计算</vt:lpstr>
      <vt:lpstr>Question？</vt:lpstr>
      <vt:lpstr>PowerPoint 演示文稿</vt:lpstr>
      <vt:lpstr>总结</vt:lpstr>
      <vt:lpstr>总结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11233</cp:revision>
  <cp:lastPrinted>2023-09-08T09:14:01Z</cp:lastPrinted>
  <dcterms:created xsi:type="dcterms:W3CDTF">2020-08-28T08:44:19Z</dcterms:created>
  <dcterms:modified xsi:type="dcterms:W3CDTF">2025-05-26T15:25:11Z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